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8" r:id="rId2"/>
    <p:sldId id="263" r:id="rId3"/>
    <p:sldId id="259" r:id="rId4"/>
    <p:sldId id="260" r:id="rId5"/>
    <p:sldId id="261" r:id="rId6"/>
    <p:sldId id="262" r:id="rId7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338AE9-453B-1DC2-29A3-5B999EA119F9}" name="Muhammad Fahad Arshad" initials="MA" userId="S::m.arshad@sheffield.ac.uk::5d4f82b5-21ca-48b0-b040-6042988104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75995"/>
  </p:normalViewPr>
  <p:slideViewPr>
    <p:cSldViewPr snapToGrid="0">
      <p:cViewPr varScale="1">
        <p:scale>
          <a:sx n="49" d="100"/>
          <a:sy n="49" d="100"/>
        </p:scale>
        <p:origin x="361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CD11-C8A0-2E4F-AE85-FDD86CB94FD2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102E6-AC64-4E41-9E5B-60C0EFAC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Instead, CDI/AVP-D is due to deficiency of a hormone called vasopressin, produced from the pituitary gland.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102E6-AC64-4E41-9E5B-60C0EFAC0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Cranial diabetes insipidus is now also known as arginine vasopressin deficiency (AVP-D). </a:t>
            </a:r>
          </a:p>
          <a:p>
            <a:r>
              <a:rPr lang="en-US" dirty="0"/>
              <a:t>AVP-D is often confused with diabetes mellitus. However, AVP-D is not related to blood sugar levels.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102E6-AC64-4E41-9E5B-60C0EFAC06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Deficiency of vasopressin leads to increased urine frequency up to 10 </a:t>
            </a:r>
            <a:r>
              <a:rPr lang="en-US" dirty="0" err="1"/>
              <a:t>litres</a:t>
            </a:r>
            <a:r>
              <a:rPr lang="en-US" dirty="0"/>
              <a:t> per day (polyuria) and excessive thirst (polydipsia). Untreated, AVPD can lead to severe dehydration and risk of death.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102E6-AC64-4E41-9E5B-60C0EFAC06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treatment for CDI/AVP-D is desmopressin.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It is usually given in tablet form but some patients can be on other preparations such as nasal sprays, sublingual or injections.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Desmopressin dose should never be missed or delayed as this can lead to some patients passing 5-10 litres of urine per day. The resulting dehydration can cause severe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hypernatraemia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and risk of death.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Due to this, desmopressin is a critical drug.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102E6-AC64-4E41-9E5B-60C0EFAC06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audit conducted within Sheffield Teaching Hospitals found that:</a:t>
            </a:r>
          </a:p>
          <a:p>
            <a:r>
              <a:rPr lang="en-US" dirty="0"/>
              <a:t>10% of desmopressin doses were missed. </a:t>
            </a:r>
          </a:p>
          <a:p>
            <a:r>
              <a:rPr lang="en-US" dirty="0"/>
              <a:t>10.9% of desmopressin doses were delayed. </a:t>
            </a:r>
          </a:p>
          <a:p>
            <a:r>
              <a:rPr lang="en-US" dirty="0"/>
              <a:t>The median time to prescription was 5.6 hours.</a:t>
            </a:r>
          </a:p>
          <a:p>
            <a:r>
              <a:rPr lang="en-US" dirty="0"/>
              <a:t>The median time to administration was 14.4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102E6-AC64-4E41-9E5B-60C0EFAC06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Desmopressin is now listed as a critical drug and available on all medical wards.</a:t>
            </a:r>
          </a:p>
          <a:p>
            <a:pPr marL="228600" indent="-228600">
              <a:buAutoNum type="arabicPeriod"/>
            </a:pPr>
            <a:r>
              <a:rPr lang="en-US" dirty="0"/>
              <a:t>New alerts have bee added to EPMA with a reminder to contact endocrinology</a:t>
            </a:r>
          </a:p>
          <a:p>
            <a:pPr marL="228600" indent="-228600">
              <a:buAutoNum type="arabicPeriod"/>
            </a:pPr>
            <a:r>
              <a:rPr lang="en-US" dirty="0"/>
              <a:t>STH Desmopressin registry is in development. </a:t>
            </a:r>
          </a:p>
          <a:p>
            <a:pPr marL="228600" indent="-228600">
              <a:buAutoNum type="arabicPeriod"/>
            </a:pPr>
            <a:r>
              <a:rPr lang="en-US" dirty="0"/>
              <a:t>Qualitative staff survey has been conducted at STH which shows inadequate knowledge among doctors and nurses.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102E6-AC64-4E41-9E5B-60C0EFAC06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4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3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2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0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4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7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DE88-464E-46AC-A5E7-5835673E5CE9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D0BD-45A8-4971-80EB-10A2A6AB1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50829E-9536-DE76-C2FF-BCA68BED3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34" y="3798678"/>
            <a:ext cx="4863346" cy="51511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6E6B28-D7A0-D3AC-8AF1-650DDE683057}"/>
              </a:ext>
            </a:extLst>
          </p:cNvPr>
          <p:cNvSpPr txBox="1">
            <a:spLocks/>
          </p:cNvSpPr>
          <p:nvPr/>
        </p:nvSpPr>
        <p:spPr>
          <a:xfrm>
            <a:off x="5060775" y="6145213"/>
            <a:ext cx="3433409" cy="24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Pituitary gland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64CF7D-BAB3-494C-7FD7-7DE40BB09931}"/>
              </a:ext>
            </a:extLst>
          </p:cNvPr>
          <p:cNvSpPr/>
          <p:nvPr/>
        </p:nvSpPr>
        <p:spPr>
          <a:xfrm>
            <a:off x="-1" y="710695"/>
            <a:ext cx="9134475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36B21C-3B25-FE45-D04E-21C9945A3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324219"/>
            <a:ext cx="7878485" cy="235410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What is AVP-D/CDI?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973F5D-0DD1-04E8-E07D-3D1C5D210629}"/>
              </a:ext>
            </a:extLst>
          </p:cNvPr>
          <p:cNvSpPr txBox="1">
            <a:spLocks/>
          </p:cNvSpPr>
          <p:nvPr/>
        </p:nvSpPr>
        <p:spPr>
          <a:xfrm>
            <a:off x="5503636" y="8446655"/>
            <a:ext cx="3433409" cy="2409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Vasopressin</a:t>
            </a:r>
          </a:p>
        </p:txBody>
      </p:sp>
      <p:pic>
        <p:nvPicPr>
          <p:cNvPr id="3" name="Audio Recording 6 Dec 2023 at 20:25:22">
            <a:hlinkClick r:id="" action="ppaction://media"/>
            <a:extLst>
              <a:ext uri="{FF2B5EF4-FFF2-40B4-BE49-F238E27FC236}">
                <a16:creationId xmlns:a16="http://schemas.microsoft.com/office/drawing/2014/main" id="{46470523-4DB7-D17D-3040-0C55F945A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593" y="110622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"/>
    </mc:Choice>
    <mc:Fallback xmlns="">
      <p:transition spd="slow" advTm="3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F46EF-5463-2D48-BE24-82912BD12850}"/>
              </a:ext>
            </a:extLst>
          </p:cNvPr>
          <p:cNvSpPr/>
          <p:nvPr/>
        </p:nvSpPr>
        <p:spPr>
          <a:xfrm>
            <a:off x="-1" y="710695"/>
            <a:ext cx="9134475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FA587-A4F4-7A0C-C20B-E7FC9A29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324219"/>
            <a:ext cx="7878485" cy="235410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What is AVP-D/CDI?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0FAC-F193-79C3-0D07-A67A6C67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19" y="3979466"/>
            <a:ext cx="3883166" cy="11161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Cranial diabetes insipidus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538069-FC4E-1487-1369-9860EC626E52}"/>
              </a:ext>
            </a:extLst>
          </p:cNvPr>
          <p:cNvSpPr txBox="1"/>
          <p:nvPr/>
        </p:nvSpPr>
        <p:spPr>
          <a:xfrm>
            <a:off x="14038729" y="7028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CADF3F-F81A-36AF-B6CA-01EF7D7D5A0C}"/>
              </a:ext>
            </a:extLst>
          </p:cNvPr>
          <p:cNvSpPr txBox="1">
            <a:spLocks/>
          </p:cNvSpPr>
          <p:nvPr/>
        </p:nvSpPr>
        <p:spPr>
          <a:xfrm>
            <a:off x="792574" y="3962498"/>
            <a:ext cx="4300845" cy="1748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Arginine vasopressin deficiency (AVP-D)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BCDE14-09F0-5DEF-512B-5EDED8F43FF9}"/>
              </a:ext>
            </a:extLst>
          </p:cNvPr>
          <p:cNvSpPr txBox="1">
            <a:spLocks/>
          </p:cNvSpPr>
          <p:nvPr/>
        </p:nvSpPr>
        <p:spPr>
          <a:xfrm>
            <a:off x="4120796" y="3915200"/>
            <a:ext cx="1052370" cy="151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/>
              <a:t>=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7516EC-ADD1-6517-A23F-6374E3A2A4BF}"/>
              </a:ext>
            </a:extLst>
          </p:cNvPr>
          <p:cNvSpPr txBox="1">
            <a:spLocks/>
          </p:cNvSpPr>
          <p:nvPr/>
        </p:nvSpPr>
        <p:spPr>
          <a:xfrm>
            <a:off x="729592" y="7068805"/>
            <a:ext cx="7675285" cy="1748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Diabetes mellitus (type 1 or type 2 diabetes)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ED25408F-D3CC-5D67-244D-3E7C8FCB2B0D}"/>
              </a:ext>
            </a:extLst>
          </p:cNvPr>
          <p:cNvSpPr/>
          <p:nvPr/>
        </p:nvSpPr>
        <p:spPr>
          <a:xfrm>
            <a:off x="3222791" y="6040213"/>
            <a:ext cx="2356377" cy="2650439"/>
          </a:xfrm>
          <a:prstGeom prst="mathMultiply">
            <a:avLst>
              <a:gd name="adj1" fmla="val 671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Recording 6 Dec 2023 at 20:26:51">
            <a:hlinkClick r:id="" action="ppaction://media"/>
            <a:extLst>
              <a:ext uri="{FF2B5EF4-FFF2-40B4-BE49-F238E27FC236}">
                <a16:creationId xmlns:a16="http://schemas.microsoft.com/office/drawing/2014/main" id="{89DC1815-5442-7A09-BBE3-609960941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593" y="11112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DF46EF-5463-2D48-BE24-82912BD12850}"/>
              </a:ext>
            </a:extLst>
          </p:cNvPr>
          <p:cNvSpPr/>
          <p:nvPr/>
        </p:nvSpPr>
        <p:spPr>
          <a:xfrm>
            <a:off x="-1" y="710695"/>
            <a:ext cx="9134475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FA587-A4F4-7A0C-C20B-E7FC9A29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324219"/>
            <a:ext cx="7878485" cy="235410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Symptoms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3E5D2D-FF47-BD94-8852-B222CE6B9B51}"/>
              </a:ext>
            </a:extLst>
          </p:cNvPr>
          <p:cNvGrpSpPr/>
          <p:nvPr/>
        </p:nvGrpSpPr>
        <p:grpSpPr>
          <a:xfrm>
            <a:off x="4857419" y="4095635"/>
            <a:ext cx="3649059" cy="5144618"/>
            <a:chOff x="646062" y="4036869"/>
            <a:chExt cx="3649059" cy="51446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9A88EFC-613F-44E3-347D-6B83819E7C76}"/>
                </a:ext>
              </a:extLst>
            </p:cNvPr>
            <p:cNvSpPr/>
            <p:nvPr/>
          </p:nvSpPr>
          <p:spPr>
            <a:xfrm>
              <a:off x="646062" y="4036869"/>
              <a:ext cx="3649059" cy="514461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Excessive thirst (polydipsia)</a:t>
              </a:r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056B39-C89A-15E6-F548-48A741B0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11" b="94719" l="8621" r="90805">
                          <a14:foregroundMark x1="23563" y1="5611" x2="51149" y2="6931"/>
                          <a14:foregroundMark x1="72989" y1="51155" x2="72989" y2="51155"/>
                          <a14:foregroundMark x1="71839" y1="52475" x2="71839" y2="52475"/>
                          <a14:foregroundMark x1="71839" y1="66337" x2="72989" y2="66337"/>
                          <a14:foregroundMark x1="72989" y1="83498" x2="69540" y2="86139"/>
                          <a14:foregroundMark x1="59195" y1="73597" x2="67241" y2="89439"/>
                          <a14:foregroundMark x1="67241" y1="89439" x2="71839" y2="75578"/>
                          <a14:foregroundMark x1="56897" y1="61716" x2="63793" y2="83828"/>
                          <a14:foregroundMark x1="63793" y1="83828" x2="85632" y2="70627"/>
                          <a14:foregroundMark x1="85632" y1="70627" x2="55172" y2="66007"/>
                          <a14:foregroundMark x1="55172" y1="66007" x2="57471" y2="86469"/>
                          <a14:foregroundMark x1="57471" y1="86469" x2="87931" y2="83828"/>
                          <a14:foregroundMark x1="87931" y1="83828" x2="91379" y2="60396"/>
                          <a14:foregroundMark x1="91379" y1="60396" x2="60920" y2="60066"/>
                          <a14:foregroundMark x1="60920" y1="60066" x2="52299" y2="65677"/>
                          <a14:foregroundMark x1="59195" y1="88779" x2="75287" y2="94059"/>
                          <a14:foregroundMark x1="82184" y1="94719" x2="58046" y2="94059"/>
                          <a14:foregroundMark x1="71839" y1="92079" x2="85632" y2="86799"/>
                          <a14:foregroundMark x1="48851" y1="24752" x2="43103" y2="23432"/>
                          <a14:foregroundMark x1="59195" y1="25413" x2="25287" y2="23432"/>
                          <a14:foregroundMark x1="25287" y1="23432" x2="9770" y2="25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7306" y="5906682"/>
              <a:ext cx="1619249" cy="281972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1B8560-9AEA-83B3-4C07-31AE0C2F26F3}"/>
              </a:ext>
            </a:extLst>
          </p:cNvPr>
          <p:cNvGrpSpPr/>
          <p:nvPr/>
        </p:nvGrpSpPr>
        <p:grpSpPr>
          <a:xfrm>
            <a:off x="719881" y="4094754"/>
            <a:ext cx="3691916" cy="5144617"/>
            <a:chOff x="4690408" y="4036869"/>
            <a:chExt cx="3401735" cy="447675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1CDA45A-491F-316B-BB71-CB9C57CB922D}"/>
                </a:ext>
              </a:extLst>
            </p:cNvPr>
            <p:cNvSpPr/>
            <p:nvPr/>
          </p:nvSpPr>
          <p:spPr>
            <a:xfrm>
              <a:off x="4690408" y="4036869"/>
              <a:ext cx="3401735" cy="447675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Passing lots of urine, even at night (polyuria)</a:t>
              </a:r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  <a:p>
              <a:pPr algn="ctr"/>
              <a:endParaRPr lang="en-GB" sz="36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6359F9D-1E24-E175-72E7-8518B50E3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6578" y1="56746" x2="37968" y2="71429"/>
                          <a14:foregroundMark x1="37968" y1="71429" x2="67914" y2="80556"/>
                          <a14:foregroundMark x1="67914" y1="80556" x2="73262" y2="57143"/>
                          <a14:foregroundMark x1="73262" y1="57143" x2="19251" y2="57143"/>
                          <a14:foregroundMark x1="58824" y1="76190" x2="55615" y2="65476"/>
                          <a14:foregroundMark x1="61497" y1="67063" x2="58824" y2="63889"/>
                          <a14:foregroundMark x1="52941" y1="52778" x2="15508" y2="52778"/>
                          <a14:foregroundMark x1="58289" y1="15476" x2="82888" y2="16270"/>
                          <a14:foregroundMark x1="67380" y1="26587" x2="74332" y2="26984"/>
                          <a14:foregroundMark x1="71123" y1="25794" x2="66845" y2="30159"/>
                          <a14:foregroundMark x1="67380" y1="26190" x2="66845" y2="26587"/>
                          <a14:foregroundMark x1="69519" y1="26984" x2="65775" y2="26190"/>
                          <a14:foregroundMark x1="78075" y1="26984" x2="78075" y2="25794"/>
                          <a14:foregroundMark x1="80214" y1="26587" x2="80749" y2="30159"/>
                          <a14:foregroundMark x1="27273" y1="85714" x2="78075" y2="86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81650" y="5888016"/>
              <a:ext cx="1619250" cy="2182091"/>
            </a:xfrm>
            <a:prstGeom prst="rect">
              <a:avLst/>
            </a:prstGeom>
          </p:spPr>
        </p:pic>
      </p:grpSp>
      <p:pic>
        <p:nvPicPr>
          <p:cNvPr id="3" name="Audio Recording 6 Dec 2023 at 20:31:02">
            <a:hlinkClick r:id="" action="ppaction://media"/>
            <a:extLst>
              <a:ext uri="{FF2B5EF4-FFF2-40B4-BE49-F238E27FC236}">
                <a16:creationId xmlns:a16="http://schemas.microsoft.com/office/drawing/2014/main" id="{DE8E3BA2-864D-81F4-A2B6-215E0C3E8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1593" y="11092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81FE9-D137-9291-A045-A2AAC25D4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20" y="3989571"/>
            <a:ext cx="3606800" cy="2730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5EEDCB-1C57-6A8D-E797-8517CB2C49BF}"/>
              </a:ext>
            </a:extLst>
          </p:cNvPr>
          <p:cNvSpPr/>
          <p:nvPr/>
        </p:nvSpPr>
        <p:spPr>
          <a:xfrm>
            <a:off x="-1" y="710695"/>
            <a:ext cx="9134475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74097-74D7-D27C-B8A7-0BCB1483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5" y="324219"/>
            <a:ext cx="7878485" cy="2354102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5ADAA-BC79-5527-B44B-DB018354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3" y="3064797"/>
            <a:ext cx="7878485" cy="91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 treatment for CDI/AVP-D is </a:t>
            </a:r>
            <a:r>
              <a:rPr lang="en-GB" sz="3200" b="1" dirty="0"/>
              <a:t>desmopressin.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EB2C1C-6033-B9BB-C05F-43F9EB707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98" y="4080591"/>
            <a:ext cx="1558122" cy="2453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347E63-90DB-D8BC-8FAD-7CCA060F0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0" y="4533605"/>
            <a:ext cx="1997764" cy="2453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89739-D9D4-B16A-2507-C6BB12CCF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7910" y="3929726"/>
            <a:ext cx="1352899" cy="334737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248C50-F803-E285-BC6F-AA53EC0BE80E}"/>
              </a:ext>
            </a:extLst>
          </p:cNvPr>
          <p:cNvSpPr txBox="1">
            <a:spLocks/>
          </p:cNvSpPr>
          <p:nvPr/>
        </p:nvSpPr>
        <p:spPr>
          <a:xfrm>
            <a:off x="756656" y="9619951"/>
            <a:ext cx="7878485" cy="8403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Desmopressin is a </a:t>
            </a:r>
            <a:r>
              <a:rPr lang="en-GB" sz="3200" b="1" dirty="0">
                <a:solidFill>
                  <a:srgbClr val="FF0000"/>
                </a:solidFill>
              </a:rPr>
              <a:t>critical drug.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1" name="Multiply 20">
            <a:extLst>
              <a:ext uri="{FF2B5EF4-FFF2-40B4-BE49-F238E27FC236}">
                <a16:creationId xmlns:a16="http://schemas.microsoft.com/office/drawing/2014/main" id="{F5230AA3-672C-0748-AFFB-01192D7E618D}"/>
              </a:ext>
            </a:extLst>
          </p:cNvPr>
          <p:cNvSpPr/>
          <p:nvPr/>
        </p:nvSpPr>
        <p:spPr>
          <a:xfrm>
            <a:off x="-644884" y="2825042"/>
            <a:ext cx="10681563" cy="5128018"/>
          </a:xfrm>
          <a:prstGeom prst="mathMultiply">
            <a:avLst>
              <a:gd name="adj1" fmla="val 377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3A4DB3-F25E-7722-F070-7371D6318DE9}"/>
              </a:ext>
            </a:extLst>
          </p:cNvPr>
          <p:cNvCxnSpPr>
            <a:cxnSpLocks/>
          </p:cNvCxnSpPr>
          <p:nvPr/>
        </p:nvCxnSpPr>
        <p:spPr>
          <a:xfrm>
            <a:off x="4385108" y="6533804"/>
            <a:ext cx="0" cy="1230283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EF35DF-29FE-B781-1E87-160CEAA78BE9}"/>
              </a:ext>
            </a:extLst>
          </p:cNvPr>
          <p:cNvSpPr txBox="1">
            <a:spLocks/>
          </p:cNvSpPr>
          <p:nvPr/>
        </p:nvSpPr>
        <p:spPr>
          <a:xfrm>
            <a:off x="756656" y="8142033"/>
            <a:ext cx="7814153" cy="121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/>
              <a:t>Life threatening dehydration and </a:t>
            </a:r>
            <a:r>
              <a:rPr lang="en-GB" sz="3200" dirty="0" err="1"/>
              <a:t>hypernatraemia</a:t>
            </a:r>
            <a:r>
              <a:rPr lang="en-GB" sz="32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8" name="Audio Recording 6 Dec 2023 at 20:36:48">
            <a:hlinkClick r:id="" action="ppaction://media"/>
            <a:extLst>
              <a:ext uri="{FF2B5EF4-FFF2-40B4-BE49-F238E27FC236}">
                <a16:creationId xmlns:a16="http://schemas.microsoft.com/office/drawing/2014/main" id="{01BE66B8-2ACB-E4EA-C56B-4967E8365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1593" y="110622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1" animBg="1"/>
      <p:bldP spid="2" grpId="0"/>
      <p:bldP spid="17" grpId="0"/>
      <p:bldP spid="21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32D7A7-C3EA-5A5C-9CAA-2410BA3217C0}"/>
              </a:ext>
            </a:extLst>
          </p:cNvPr>
          <p:cNvSpPr/>
          <p:nvPr/>
        </p:nvSpPr>
        <p:spPr>
          <a:xfrm>
            <a:off x="-1" y="648437"/>
            <a:ext cx="9134475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E25AA0-CC01-FEE7-3921-4E57D3BC48A1}"/>
              </a:ext>
            </a:extLst>
          </p:cNvPr>
          <p:cNvSpPr txBox="1">
            <a:spLocks/>
          </p:cNvSpPr>
          <p:nvPr/>
        </p:nvSpPr>
        <p:spPr>
          <a:xfrm>
            <a:off x="627995" y="324219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34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Audit findings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F133C9E-0714-A792-C142-9E97836BB59C}"/>
              </a:ext>
            </a:extLst>
          </p:cNvPr>
          <p:cNvGrpSpPr/>
          <p:nvPr/>
        </p:nvGrpSpPr>
        <p:grpSpPr>
          <a:xfrm>
            <a:off x="295078" y="1997514"/>
            <a:ext cx="4177567" cy="4886784"/>
            <a:chOff x="295078" y="1997514"/>
            <a:chExt cx="4177567" cy="48867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E471BB-F14D-AD1F-40EB-B8AC0FA6E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494" y="3002539"/>
              <a:ext cx="3112733" cy="2913662"/>
            </a:xfrm>
            <a:prstGeom prst="rect">
              <a:avLst/>
            </a:prstGeom>
          </p:spPr>
        </p:pic>
        <p:sp>
          <p:nvSpPr>
            <p:cNvPr id="9" name="Multiply 8">
              <a:extLst>
                <a:ext uri="{FF2B5EF4-FFF2-40B4-BE49-F238E27FC236}">
                  <a16:creationId xmlns:a16="http://schemas.microsoft.com/office/drawing/2014/main" id="{EB2ACBDB-89A3-D43A-FCD8-E7963EA78B79}"/>
                </a:ext>
              </a:extLst>
            </p:cNvPr>
            <p:cNvSpPr/>
            <p:nvPr/>
          </p:nvSpPr>
          <p:spPr>
            <a:xfrm>
              <a:off x="295078" y="1997514"/>
              <a:ext cx="4177567" cy="4886784"/>
            </a:xfrm>
            <a:prstGeom prst="mathMultiply">
              <a:avLst>
                <a:gd name="adj1" fmla="val 1122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0B3206-9994-6022-B948-87EECA65B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652" y="3057554"/>
            <a:ext cx="2877371" cy="276670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4B14126-E3DA-53A4-57F4-27D561FE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814" y="5672301"/>
            <a:ext cx="1682950" cy="9454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10%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D00042FE-5BE3-209C-C294-5EB7D80FE4AE}"/>
              </a:ext>
            </a:extLst>
          </p:cNvPr>
          <p:cNvSpPr txBox="1">
            <a:spLocks/>
          </p:cNvSpPr>
          <p:nvPr/>
        </p:nvSpPr>
        <p:spPr>
          <a:xfrm>
            <a:off x="6154785" y="5647732"/>
            <a:ext cx="1682950" cy="94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11%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BB1337-F951-98FC-F3F5-36E1485023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0364" y="7183556"/>
            <a:ext cx="2921507" cy="3195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24DC6A-9B7F-98DA-BE6D-D77461C98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936" y="6992023"/>
            <a:ext cx="2780176" cy="3195397"/>
          </a:xfrm>
          <a:prstGeom prst="rect">
            <a:avLst/>
          </a:prstGeom>
        </p:spPr>
      </p:pic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669D71CC-2461-FDD2-50D7-09E0151A772F}"/>
              </a:ext>
            </a:extLst>
          </p:cNvPr>
          <p:cNvSpPr txBox="1">
            <a:spLocks/>
          </p:cNvSpPr>
          <p:nvPr/>
        </p:nvSpPr>
        <p:spPr>
          <a:xfrm>
            <a:off x="1633954" y="10040733"/>
            <a:ext cx="1682950" cy="94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5.6 hours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E63AC7E9-4E07-56BC-93C8-EFCAEEC01CD9}"/>
              </a:ext>
            </a:extLst>
          </p:cNvPr>
          <p:cNvSpPr txBox="1">
            <a:spLocks/>
          </p:cNvSpPr>
          <p:nvPr/>
        </p:nvSpPr>
        <p:spPr>
          <a:xfrm>
            <a:off x="5692493" y="10030234"/>
            <a:ext cx="2089978" cy="94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371" indent="-228371" algn="l" defTabSz="913486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Char char="•"/>
              <a:defRPr sz="27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1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57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00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43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85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828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571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314" indent="-228371" algn="l" defTabSz="91348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14.4 hours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CDEF3-4F74-0A2F-9FF5-A8B81F797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8403" y="50466"/>
            <a:ext cx="3706072" cy="5676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Audio Recording 6 Dec 2023 at 20:40:16">
            <a:hlinkClick r:id="" action="ppaction://media"/>
            <a:extLst>
              <a:ext uri="{FF2B5EF4-FFF2-40B4-BE49-F238E27FC236}">
                <a16:creationId xmlns:a16="http://schemas.microsoft.com/office/drawing/2014/main" id="{6789C0B5-40E4-833F-9AC6-C945573A0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2097" y="11124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4" grpId="0" build="p"/>
      <p:bldP spid="1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3FDF-B177-2D6C-E430-FCE1D108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A04BE-23CA-AF9D-57F7-0573FCC8F2A7}"/>
              </a:ext>
            </a:extLst>
          </p:cNvPr>
          <p:cNvSpPr/>
          <p:nvPr/>
        </p:nvSpPr>
        <p:spPr>
          <a:xfrm>
            <a:off x="0" y="658532"/>
            <a:ext cx="9134475" cy="1581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A5069B-BBCC-4387-1DB0-3B6A03A305BC}"/>
              </a:ext>
            </a:extLst>
          </p:cNvPr>
          <p:cNvSpPr txBox="1">
            <a:spLocks/>
          </p:cNvSpPr>
          <p:nvPr/>
        </p:nvSpPr>
        <p:spPr>
          <a:xfrm>
            <a:off x="627995" y="324219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34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latin typeface="American Typewriter" panose="02090604020004020304" pitchFamily="18" charset="77"/>
              </a:rPr>
              <a:t>Interventions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4D97D1-6553-1AC5-3AFA-133D9D40300B}"/>
              </a:ext>
            </a:extLst>
          </p:cNvPr>
          <p:cNvSpPr/>
          <p:nvPr/>
        </p:nvSpPr>
        <p:spPr>
          <a:xfrm>
            <a:off x="627992" y="2979161"/>
            <a:ext cx="3544995" cy="329869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Critical drug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18FF82-2FA4-FE74-370C-FB7CECB4F7AE}"/>
              </a:ext>
            </a:extLst>
          </p:cNvPr>
          <p:cNvSpPr/>
          <p:nvPr/>
        </p:nvSpPr>
        <p:spPr>
          <a:xfrm>
            <a:off x="4961485" y="3718640"/>
            <a:ext cx="3544995" cy="329869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Alerts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DBA8B-24E4-A58D-F11B-E667F8A75F46}"/>
              </a:ext>
            </a:extLst>
          </p:cNvPr>
          <p:cNvSpPr/>
          <p:nvPr/>
        </p:nvSpPr>
        <p:spPr>
          <a:xfrm>
            <a:off x="627991" y="7003454"/>
            <a:ext cx="3544995" cy="329869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Local registry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FD04E-72DC-C5A4-D163-0E8F1A71DC78}"/>
              </a:ext>
            </a:extLst>
          </p:cNvPr>
          <p:cNvSpPr/>
          <p:nvPr/>
        </p:nvSpPr>
        <p:spPr>
          <a:xfrm>
            <a:off x="4961484" y="7733433"/>
            <a:ext cx="3544995" cy="329869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Staff survey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56722-61EA-7280-FC3A-9AAB5DF17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403" y="50466"/>
            <a:ext cx="3706072" cy="5676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Audio Recording 6 Dec 2023 at 20:44:04">
            <a:hlinkClick r:id="" action="ppaction://media"/>
            <a:extLst>
              <a:ext uri="{FF2B5EF4-FFF2-40B4-BE49-F238E27FC236}">
                <a16:creationId xmlns:a16="http://schemas.microsoft.com/office/drawing/2014/main" id="{4DE0CBDB-EFBF-4D2B-6556-35E6928D1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591" y="111244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6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7380</TotalTime>
  <Words>361</Words>
  <Application>Microsoft Office PowerPoint</Application>
  <PresentationFormat>Ledger Paper (11x17 in)</PresentationFormat>
  <Paragraphs>65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American Typewriter</vt:lpstr>
      <vt:lpstr>Arial</vt:lpstr>
      <vt:lpstr>Calibri</vt:lpstr>
      <vt:lpstr>Calibri Light</vt:lpstr>
      <vt:lpstr>Helvetica</vt:lpstr>
      <vt:lpstr>Office Theme</vt:lpstr>
      <vt:lpstr>What is AVP-D/CDI?</vt:lpstr>
      <vt:lpstr>What is AVP-D/CDI?</vt:lpstr>
      <vt:lpstr>Symptoms</vt:lpstr>
      <vt:lpstr>Treatment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Arginine vasopressin deficiency (AVP-D) or resistance (AVP-R)</dc:title>
  <dc:creator>Isabel</dc:creator>
  <cp:lastModifiedBy>MUNIR, Alia (SHEFFIELD TEACHING HOSPITALS NHS FOUNDATION TRUST)</cp:lastModifiedBy>
  <cp:revision>33</cp:revision>
  <dcterms:created xsi:type="dcterms:W3CDTF">2023-08-30T08:18:51Z</dcterms:created>
  <dcterms:modified xsi:type="dcterms:W3CDTF">2024-10-01T07:45:29Z</dcterms:modified>
</cp:coreProperties>
</file>